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Raleway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Lato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Raleway-bold.fntdata"/><Relationship Id="rId21" Type="http://schemas.openxmlformats.org/officeDocument/2006/relationships/font" Target="fonts/Raleway-regular.fntdata"/><Relationship Id="rId24" Type="http://schemas.openxmlformats.org/officeDocument/2006/relationships/font" Target="fonts/Raleway-boldItalic.fntdata"/><Relationship Id="rId23" Type="http://schemas.openxmlformats.org/officeDocument/2006/relationships/font" Target="fonts/Raleway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Lato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Lato-italic.fntdata"/><Relationship Id="rId30" Type="http://schemas.openxmlformats.org/officeDocument/2006/relationships/font" Target="fonts/Lato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schemas.openxmlformats.org/officeDocument/2006/relationships/font" Target="fonts/Lato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6d7fdc2d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6d7fdc2d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6d80470ef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6d80470ef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6d80470ef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6d80470ef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d80470ef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d80470ef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" name="Google Shape;20;p4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3" name="Google Shape;23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rgbClr val="353535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Google Shape;30;p6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" name="Google Shape;31;p6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" name="Google Shape;36;p7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8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" name="Google Shape;41;p8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" name="Google Shape;42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" name="Google Shape;43;p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Google Shape;47;p9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8" name="Google Shape;48;p9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9" name="Google Shape;49;p9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" name="Google Shape;50;p9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2" name="Google Shape;52;p9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Google Shape;58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" name="Google Shape;59;p11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Google Shape;63;p12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4" name="Google Shape;64;p12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" name="Google Shape;65;p12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6" name="Google Shape;66;p12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b="0" i="0" sz="18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"/>
              <a:t>VIAJE DE FIN DE CURSO</a:t>
            </a:r>
            <a:endParaRPr/>
          </a:p>
        </p:txBody>
      </p:sp>
      <p:sp>
        <p:nvSpPr>
          <p:cNvPr id="73" name="Google Shape;73;p13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" sz="2400"/>
              <a:t>Reunión padres 13 de enero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" sz="2400"/>
              <a:t>BERLÍN </a:t>
            </a:r>
            <a:r>
              <a:rPr lang="es" sz="2400"/>
              <a:t>2020</a:t>
            </a:r>
            <a:endParaRPr sz="2400"/>
          </a:p>
        </p:txBody>
      </p:sp>
      <p:sp>
        <p:nvSpPr>
          <p:cNvPr id="74" name="Google Shape;74;p13"/>
          <p:cNvSpPr txBox="1"/>
          <p:nvPr/>
        </p:nvSpPr>
        <p:spPr>
          <a:xfrm>
            <a:off x="2479250" y="2526375"/>
            <a:ext cx="5502000" cy="7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3600">
                <a:latin typeface="Raleway"/>
                <a:ea typeface="Raleway"/>
                <a:cs typeface="Raleway"/>
                <a:sym typeface="Raleway"/>
              </a:rPr>
              <a:t>23-27 Febrero</a:t>
            </a:r>
            <a:r>
              <a:rPr b="1" i="0" lang="es" sz="36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20</a:t>
            </a:r>
            <a:r>
              <a:rPr b="1" lang="es" sz="3600">
                <a:latin typeface="Raleway"/>
                <a:ea typeface="Raleway"/>
                <a:cs typeface="Raleway"/>
                <a:sym typeface="Raleway"/>
              </a:rPr>
              <a:t>20</a:t>
            </a:r>
            <a:endParaRPr b="1" i="0" sz="2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ozo de cinta adhesiva que pega una nota a la diapositiva" id="80" name="Google Shape;80;p14"/>
          <p:cNvPicPr preferRelativeResize="0"/>
          <p:nvPr/>
        </p:nvPicPr>
        <p:blipFill rotWithShape="1">
          <a:blip r:embed="rId4">
            <a:alphaModFix/>
          </a:blip>
          <a:srcRect b="10011" l="9243" r="2118" t="5926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s" sz="3000" u="none" cap="none" strike="noStrik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1. </a:t>
            </a:r>
            <a:r>
              <a:rPr b="1" lang="es" sz="3000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BERLÍN</a:t>
            </a:r>
            <a:endParaRPr b="1" i="0" sz="3000" u="none" cap="none" strike="noStrike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2" name="Google Shape;82;p14"/>
          <p:cNvSpPr txBox="1"/>
          <p:nvPr>
            <p:ph idx="4294967295" type="body"/>
          </p:nvPr>
        </p:nvSpPr>
        <p:spPr>
          <a:xfrm>
            <a:off x="2782500" y="1763975"/>
            <a:ext cx="3579000" cy="19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Capital de Alemania</a:t>
            </a:r>
            <a:r>
              <a:rPr lang="es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➔"/>
            </a:pPr>
            <a:r>
              <a:rPr b="1" lang="es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Moneda</a:t>
            </a:r>
            <a:br>
              <a:rPr lang="es">
                <a:latin typeface="Raleway"/>
                <a:ea typeface="Raleway"/>
                <a:cs typeface="Raleway"/>
                <a:sym typeface="Raleway"/>
              </a:rPr>
            </a:br>
            <a:r>
              <a:rPr lang="es">
                <a:latin typeface="Raleway"/>
                <a:ea typeface="Raleway"/>
                <a:cs typeface="Raleway"/>
                <a:sym typeface="Raleway"/>
              </a:rPr>
              <a:t>Euro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Clr>
                <a:schemeClr val="dk1"/>
              </a:buClr>
              <a:buSzPts val="1800"/>
              <a:buFont typeface="Raleway"/>
              <a:buChar char="➔"/>
            </a:pPr>
            <a:r>
              <a:rPr b="1" lang="es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Idioma</a:t>
            </a:r>
            <a:br>
              <a:rPr lang="es">
                <a:latin typeface="Raleway"/>
                <a:ea typeface="Raleway"/>
                <a:cs typeface="Raleway"/>
                <a:sym typeface="Raleway"/>
              </a:rPr>
            </a:br>
            <a:r>
              <a:rPr lang="es">
                <a:latin typeface="Raleway"/>
                <a:ea typeface="Raleway"/>
                <a:cs typeface="Raleway"/>
                <a:sym typeface="Raleway"/>
              </a:rPr>
              <a:t>Alemán/inglés</a:t>
            </a:r>
            <a:endParaRPr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265500" y="490200"/>
            <a:ext cx="4202700" cy="14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s"/>
              <a:t>PROFESORAS ACOMPAÑANTES:</a:t>
            </a:r>
            <a:endParaRPr/>
          </a:p>
        </p:txBody>
      </p:sp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</p:txBody>
      </p:sp>
      <p:sp>
        <p:nvSpPr>
          <p:cNvPr id="89" name="Google Shape;89;p1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"/>
              <a:t>IRENE SORIA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s"/>
              <a:t>Geografía e Historia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s"/>
              <a:t>PILAR MATEO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s"/>
              <a:t>Física y química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s"/>
              <a:t>LILIANY ESCORCIA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s"/>
              <a:t>Religión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s"/>
              <a:t>PAGOS PENDIENTES:</a:t>
            </a:r>
            <a:endParaRPr/>
          </a:p>
        </p:txBody>
      </p:sp>
      <p:sp>
        <p:nvSpPr>
          <p:cNvPr id="95" name="Google Shape;95;p16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s"/>
              <a:t> Viaje: 395 Euros</a:t>
            </a:r>
            <a:endParaRPr/>
          </a:p>
        </p:txBody>
      </p:sp>
      <p:sp>
        <p:nvSpPr>
          <p:cNvPr id="96" name="Google Shape;96;p16"/>
          <p:cNvSpPr txBox="1"/>
          <p:nvPr>
            <p:ph idx="2" type="body"/>
          </p:nvPr>
        </p:nvSpPr>
        <p:spPr>
          <a:xfrm>
            <a:off x="4717250" y="185175"/>
            <a:ext cx="3837000" cy="463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s"/>
              <a:t>FECHAS: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s"/>
              <a:t>Primer pago: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s"/>
              <a:t>200 Euros/señal. Hecho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s"/>
              <a:t>Segundo pago :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s"/>
              <a:t>195 Euros/ 22 enero en la cuenta de la agencia Nautalia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/>
              <a:t>Extras:</a:t>
            </a:r>
            <a:r>
              <a:rPr lang="es"/>
              <a:t>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s"/>
              <a:t>20 de enero 70 euros en efectivo al instituto.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VUELOS</a:t>
            </a:r>
            <a:endParaRPr/>
          </a:p>
        </p:txBody>
      </p:sp>
      <p:sp>
        <p:nvSpPr>
          <p:cNvPr id="102" name="Google Shape;102;p17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 horas antes en el aeropuerto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EASYJET</a:t>
            </a:r>
            <a:endParaRPr/>
          </a:p>
        </p:txBody>
      </p:sp>
      <p:sp>
        <p:nvSpPr>
          <p:cNvPr id="103" name="Google Shape;103;p1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IDA: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23 Feb MADRID - BERLÍN (Tegel)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       11:35         - 14:40  EJU5642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VUELTA: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27 Feb BERLÍN (Tegel) - MADRID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                   14:45       -    18:00  EJU564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MALETA</a:t>
            </a:r>
            <a:endParaRPr/>
          </a:p>
        </p:txBody>
      </p:sp>
      <p:sp>
        <p:nvSpPr>
          <p:cNvPr id="109" name="Google Shape;109;p18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Sólo equipaje de mano</a:t>
            </a:r>
            <a:endParaRPr/>
          </a:p>
        </p:txBody>
      </p:sp>
      <p:sp>
        <p:nvSpPr>
          <p:cNvPr id="110" name="Google Shape;110;p1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56x45x25cm</a:t>
            </a:r>
            <a:endParaRPr sz="4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/>
        </p:nvSpPr>
        <p:spPr>
          <a:xfrm>
            <a:off x="273375" y="186850"/>
            <a:ext cx="4081800" cy="47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3600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HOTEL</a:t>
            </a:r>
            <a:endParaRPr b="1" sz="360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800">
                <a:latin typeface="Roboto"/>
                <a:ea typeface="Roboto"/>
                <a:cs typeface="Roboto"/>
                <a:sym typeface="Roboto"/>
              </a:rPr>
              <a:t>El Upper Room Hotel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sz="1800">
                <a:latin typeface="Roboto"/>
                <a:ea typeface="Roboto"/>
                <a:cs typeface="Roboto"/>
                <a:sym typeface="Roboto"/>
              </a:rPr>
              <a:t>Situado en el barrio Charlottenburg y a 400 metros de Nürnberger Platz. 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sz="1800">
                <a:latin typeface="Roboto"/>
                <a:ea typeface="Roboto"/>
                <a:cs typeface="Roboto"/>
                <a:sym typeface="Roboto"/>
              </a:rPr>
              <a:t>El establecimiento está a 6 km del centro de la ciudad.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sz="1800">
                <a:latin typeface="Roboto"/>
                <a:ea typeface="Roboto"/>
                <a:cs typeface="Roboto"/>
                <a:sym typeface="Roboto"/>
              </a:rPr>
              <a:t>DESAYUNO Y CENA Incluidos. Bebidas no incluidas.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2571" y="2189079"/>
            <a:ext cx="3826524" cy="255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2375" y="107250"/>
            <a:ext cx="3563976" cy="2377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s"/>
              <a:t>IMPORTANTE</a:t>
            </a:r>
            <a:endParaRPr/>
          </a:p>
        </p:txBody>
      </p:sp>
      <p:sp>
        <p:nvSpPr>
          <p:cNvPr id="123" name="Google Shape;123;p20"/>
          <p:cNvSpPr txBox="1"/>
          <p:nvPr>
            <p:ph idx="1" type="subTitle"/>
          </p:nvPr>
        </p:nvSpPr>
        <p:spPr>
          <a:xfrm>
            <a:off x="265500" y="2735373"/>
            <a:ext cx="4045200" cy="6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s"/>
              <a:t>ALERGIAS</a:t>
            </a:r>
            <a:r>
              <a:rPr lang="es"/>
              <a:t> Y MEDICINAS</a:t>
            </a:r>
            <a:endParaRPr/>
          </a:p>
        </p:txBody>
      </p:sp>
      <p:sp>
        <p:nvSpPr>
          <p:cNvPr id="124" name="Google Shape;124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Informar de cualquier tipo de alergia e intolerancia para comunicarlo al hotel.</a:t>
            </a:r>
            <a:endParaRPr/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Medicación habitual: no puede suministrarla el profesor, pero deben llevar un documento que indique el tratamiento que siguen.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124175" y="763575"/>
            <a:ext cx="4368900" cy="1952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s"/>
              <a:t>DOCUMENTACIÓN</a:t>
            </a:r>
            <a:endParaRPr/>
          </a:p>
        </p:txBody>
      </p:sp>
      <p:sp>
        <p:nvSpPr>
          <p:cNvPr id="130" name="Google Shape;130;p21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</p:txBody>
      </p:sp>
      <p:sp>
        <p:nvSpPr>
          <p:cNvPr id="131" name="Google Shape;131;p21"/>
          <p:cNvSpPr txBox="1"/>
          <p:nvPr>
            <p:ph idx="2" type="body"/>
          </p:nvPr>
        </p:nvSpPr>
        <p:spPr>
          <a:xfrm>
            <a:off x="4977350" y="141400"/>
            <a:ext cx="3799200" cy="48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DNI EN VIGOR O PASAPORTE.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AUTORIZACIÓN PARA VIAJE DE MENORES SIN SUS TUTORES. (Datos de los profesores)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TARJETA SANITARIA EUROPEA.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SEGURO DE VIAJE</a:t>
            </a:r>
            <a:endParaRPr/>
          </a:p>
        </p:txBody>
      </p:sp>
      <p:sp>
        <p:nvSpPr>
          <p:cNvPr id="137" name="Google Shape;137;p22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INCLUIDO</a:t>
            </a:r>
            <a:endParaRPr/>
          </a:p>
        </p:txBody>
      </p:sp>
      <p:sp>
        <p:nvSpPr>
          <p:cNvPr id="138" name="Google Shape;138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Lleva incluido anulación, para la devolución del dinero en caso de no poder viajar, siempre tiene que ser una causa justificada, y en el caso de enfermedad tiene que haber un ingreso hospitalario de 24h, o en su defecto un parte </a:t>
            </a:r>
            <a:r>
              <a:rPr lang="e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médico</a:t>
            </a:r>
            <a:r>
              <a:rPr lang="e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en el cual </a:t>
            </a:r>
            <a:r>
              <a:rPr lang="e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indicará</a:t>
            </a:r>
            <a:r>
              <a:rPr lang="e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que no deja  viajar al paciente por prescripción médica.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s"/>
              <a:t>PRESUPUESTO DE TRASLADOS</a:t>
            </a:r>
            <a:endParaRPr/>
          </a:p>
        </p:txBody>
      </p:sp>
      <p:sp>
        <p:nvSpPr>
          <p:cNvPr id="144" name="Google Shape;144;p23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s"/>
              <a:t>AUTOCARES RUFO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s"/>
              <a:t>SALIDA DEL IES VALMAYOR: 8:15 a.m.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</p:txBody>
      </p:sp>
      <p:sp>
        <p:nvSpPr>
          <p:cNvPr id="145" name="Google Shape;145;p2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"/>
              <a:t>Valdemorillo - Barajas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s"/>
              <a:t>	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s"/>
              <a:t>Barajas - Valdemorillo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s"/>
              <a:t>TOTAL POR ALUMNO: 10 EUROS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s"/>
              <a:t>No incluido en el precio.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type="title"/>
          </p:nvPr>
        </p:nvSpPr>
        <p:spPr>
          <a:xfrm>
            <a:off x="265500" y="622175"/>
            <a:ext cx="40452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s"/>
              <a:t>CONTRATACIÓN VISITAS TURÍSTICAS</a:t>
            </a:r>
            <a:endParaRPr/>
          </a:p>
        </p:txBody>
      </p:sp>
      <p:sp>
        <p:nvSpPr>
          <p:cNvPr id="151" name="Google Shape;151;p24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s"/>
              <a:t>TOTAL: 60 EUROS</a:t>
            </a:r>
            <a:endParaRPr/>
          </a:p>
        </p:txBody>
      </p:sp>
      <p:sp>
        <p:nvSpPr>
          <p:cNvPr id="152" name="Google Shape;152;p2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"/>
              <a:t>Transporte 15 euros.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"/>
              <a:t>Entradas a museos 4 euros.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"/>
              <a:t>Tour guiado 10 euros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"/>
              <a:t>Salida nocturna 16 euros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"/>
              <a:t>Excursión 15 euros.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title"/>
          </p:nvPr>
        </p:nvSpPr>
        <p:spPr>
          <a:xfrm>
            <a:off x="423600" y="524125"/>
            <a:ext cx="8296800" cy="15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"/>
              <a:t>TOTAL GASTOS EXTRAS:</a:t>
            </a:r>
            <a:endParaRPr/>
          </a:p>
        </p:txBody>
      </p:sp>
      <p:sp>
        <p:nvSpPr>
          <p:cNvPr id="158" name="Google Shape;158;p25"/>
          <p:cNvSpPr txBox="1"/>
          <p:nvPr/>
        </p:nvSpPr>
        <p:spPr>
          <a:xfrm>
            <a:off x="2057400" y="1910075"/>
            <a:ext cx="5442000" cy="22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</a:pPr>
            <a:r>
              <a:rPr b="0" i="0" lang="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Traslados</a:t>
            </a:r>
            <a:r>
              <a:rPr lang="es" sz="1700"/>
              <a:t> al aeropuerto Valdemorillo Madrid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</a:pPr>
            <a:r>
              <a:rPr b="0" i="0" lang="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Visitas turísticas</a:t>
            </a:r>
            <a:r>
              <a:rPr lang="es" sz="1700"/>
              <a:t> y transporte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700"/>
              <a:t>70 EUROS</a:t>
            </a:r>
            <a:endParaRPr b="1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s" sz="3000"/>
              <a:t>DOCUMENTACIÓN IMPRESCINDIBLE</a:t>
            </a:r>
            <a:endParaRPr sz="3000"/>
          </a:p>
        </p:txBody>
      </p:sp>
      <p:sp>
        <p:nvSpPr>
          <p:cNvPr id="164" name="Google Shape;164;p26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</p:txBody>
      </p:sp>
      <p:sp>
        <p:nvSpPr>
          <p:cNvPr id="165" name="Google Shape;165;p2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"/>
              <a:t>DNI o pasaporte.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"/>
              <a:t>Autorización viaje menores no acompañados (comisaría, Guardia civil …)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"/>
              <a:t>Tarjeta sanitaria europea para desplazados (SS)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"/>
              <a:t>Aceptación de las normas de comportamiento para viajes de estudios del IES VALMAYOR.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s" sz="3000"/>
              <a:t>NORMAS DE COMPORTAMIENTO</a:t>
            </a:r>
            <a:endParaRPr sz="3000"/>
          </a:p>
        </p:txBody>
      </p:sp>
      <p:sp>
        <p:nvSpPr>
          <p:cNvPr id="171" name="Google Shape;171;p27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</p:txBody>
      </p:sp>
      <p:sp>
        <p:nvSpPr>
          <p:cNvPr id="172" name="Google Shape;172;p2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"/>
              <a:t>Firma aceptando las normas.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MUCHAS GRACIAS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